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Fira Sans"/>
      <p:bold r:id="rId28"/>
      <p:boldItalic r:id="rId29"/>
    </p:embeddedFont>
    <p:embeddedFont>
      <p:font typeface="Fira Sans Light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FiraSans-bold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FiraSansLight-bold.fntdata"/><Relationship Id="rId30" Type="http://schemas.openxmlformats.org/officeDocument/2006/relationships/font" Target="fonts/FiraSansLight-regular.fntdata"/><Relationship Id="rId11" Type="http://schemas.openxmlformats.org/officeDocument/2006/relationships/slide" Target="slides/slide5.xml"/><Relationship Id="rId33" Type="http://schemas.openxmlformats.org/officeDocument/2006/relationships/font" Target="fonts/FiraSansLight-boldItalic.fntdata"/><Relationship Id="rId10" Type="http://schemas.openxmlformats.org/officeDocument/2006/relationships/slide" Target="slides/slide4.xml"/><Relationship Id="rId32" Type="http://schemas.openxmlformats.org/officeDocument/2006/relationships/font" Target="fonts/FiraSansLigh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jpg>
</file>

<file path=ppt/media/image17.jp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9eb1b287de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29eb1b287de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9eb1b287de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29eb1b287de_2_14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9eb1b287de_2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29eb1b287de_2_14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9eb1b287de_2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29eb1b287de_2_15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9eb1b287de_2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29eb1b287de_2_16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9eb1b287de_2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g29eb1b287de_2_16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9eb1b287de_2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29eb1b287de_2_17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9eb1b287de_2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g29eb1b287de_2_17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9eb1b287de_2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g29eb1b287de_2_18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9eb1b287de_2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9eb1b287de_2_19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9eb1b287de_2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g29eb1b287de_2_19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9eb1b287de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29eb1b287de_2_8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29eb1b287de_2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g29eb1b287de_2_20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9eb1b287de_2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29eb1b287de_2_2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9eb1b287de_2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29eb1b287de_2_9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9eb1b287de_2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29eb1b287de_2_1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9eb1b287de_2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29eb1b287de_2_10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9eb1b287de_2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29eb1b287de_2_1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9eb1b287de_2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29eb1b287de_2_1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9eb1b287de_2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29eb1b287de_2_13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9eb1b287de_2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29eb1b287de_2_13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5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jpg"/><Relationship Id="rId4" Type="http://schemas.openxmlformats.org/officeDocument/2006/relationships/image" Target="../media/image6.jpg"/><Relationship Id="rId5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 flipH="1">
            <a:off x="6113114" y="0"/>
            <a:ext cx="3030886" cy="3038279"/>
          </a:xfrm>
          <a:custGeom>
            <a:rect b="b" l="l" r="r" t="t"/>
            <a:pathLst>
              <a:path extrusionOk="0" h="6076557" w="6061772">
                <a:moveTo>
                  <a:pt x="6061772" y="0"/>
                </a:moveTo>
                <a:lnTo>
                  <a:pt x="0" y="0"/>
                </a:lnTo>
                <a:lnTo>
                  <a:pt x="0" y="6076557"/>
                </a:lnTo>
                <a:lnTo>
                  <a:pt x="6061772" y="6076557"/>
                </a:lnTo>
                <a:lnTo>
                  <a:pt x="6061772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sp>
        <p:nvSpPr>
          <p:cNvPr id="130" name="Google Shape;130;p25"/>
          <p:cNvSpPr/>
          <p:nvPr/>
        </p:nvSpPr>
        <p:spPr>
          <a:xfrm>
            <a:off x="4430846" y="452217"/>
            <a:ext cx="4260937" cy="4260937"/>
          </a:xfrm>
          <a:custGeom>
            <a:rect b="b" l="l" r="r" t="t"/>
            <a:pathLst>
              <a:path extrusionOk="0" h="6540754" w="6540754">
                <a:moveTo>
                  <a:pt x="6540754" y="0"/>
                </a:moveTo>
                <a:lnTo>
                  <a:pt x="0" y="6540754"/>
                </a:lnTo>
                <a:lnTo>
                  <a:pt x="6540754" y="6540754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-49949" r="0" t="0"/>
            </a:stretch>
          </a:blipFill>
          <a:ln>
            <a:noFill/>
          </a:ln>
        </p:spPr>
      </p:sp>
      <p:sp>
        <p:nvSpPr>
          <p:cNvPr id="131" name="Google Shape;131;p25"/>
          <p:cNvSpPr txBox="1"/>
          <p:nvPr/>
        </p:nvSpPr>
        <p:spPr>
          <a:xfrm>
            <a:off x="514350" y="1178152"/>
            <a:ext cx="4890145" cy="211918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0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Automation of Crop Disease Detection through Conventional Machine Learning and Deep Transfer Learning Approaches </a:t>
            </a:r>
            <a:endParaRPr sz="7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34"/>
          <p:cNvPicPr preferRelativeResize="0"/>
          <p:nvPr/>
        </p:nvPicPr>
        <p:blipFill rotWithShape="1">
          <a:blip r:embed="rId3">
            <a:alphaModFix/>
          </a:blip>
          <a:srcRect b="0" l="17215" r="17215" t="0"/>
          <a:stretch/>
        </p:blipFill>
        <p:spPr>
          <a:xfrm>
            <a:off x="5478322" y="0"/>
            <a:ext cx="36446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4"/>
          <p:cNvSpPr txBox="1"/>
          <p:nvPr/>
        </p:nvSpPr>
        <p:spPr>
          <a:xfrm>
            <a:off x="514350" y="1696646"/>
            <a:ext cx="4322104" cy="17502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9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 An overview of some crop leaf images selected randomly from the PlantVillage dataset.</a:t>
            </a:r>
            <a:endParaRPr sz="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35"/>
          <p:cNvGrpSpPr/>
          <p:nvPr/>
        </p:nvGrpSpPr>
        <p:grpSpPr>
          <a:xfrm>
            <a:off x="514350" y="503907"/>
            <a:ext cx="7672095" cy="1701032"/>
            <a:chOff x="0" y="-9525"/>
            <a:chExt cx="20458919" cy="4536085"/>
          </a:xfrm>
        </p:grpSpPr>
        <p:sp>
          <p:nvSpPr>
            <p:cNvPr id="211" name="Google Shape;211;p35"/>
            <p:cNvSpPr txBox="1"/>
            <p:nvPr/>
          </p:nvSpPr>
          <p:spPr>
            <a:xfrm>
              <a:off x="0" y="-9525"/>
              <a:ext cx="20458919" cy="3654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45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Machine Learning Models</a:t>
              </a:r>
              <a:endParaRPr sz="700"/>
            </a:p>
            <a:p>
              <a:pPr indent="0" lvl="0" marL="0" marR="0" rtl="0" algn="ctr">
                <a:lnSpc>
                  <a:spcPct val="1199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45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12" name="Google Shape;212;p35"/>
            <p:cNvSpPr txBox="1"/>
            <p:nvPr/>
          </p:nvSpPr>
          <p:spPr>
            <a:xfrm>
              <a:off x="0" y="3828060"/>
              <a:ext cx="20458919" cy="69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2332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3" name="Google Shape;213;p35"/>
          <p:cNvSpPr/>
          <p:nvPr/>
        </p:nvSpPr>
        <p:spPr>
          <a:xfrm flipH="1" rot="10800000">
            <a:off x="0" y="3223718"/>
            <a:ext cx="1915111" cy="1919782"/>
          </a:xfrm>
          <a:custGeom>
            <a:rect b="b" l="l" r="r" t="t"/>
            <a:pathLst>
              <a:path extrusionOk="0" h="3839563" w="3830221">
                <a:moveTo>
                  <a:pt x="3830221" y="0"/>
                </a:moveTo>
                <a:lnTo>
                  <a:pt x="0" y="0"/>
                </a:lnTo>
                <a:lnTo>
                  <a:pt x="0" y="3839563"/>
                </a:lnTo>
                <a:lnTo>
                  <a:pt x="3830221" y="3839563"/>
                </a:lnTo>
                <a:lnTo>
                  <a:pt x="383022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sp>
        <p:nvSpPr>
          <p:cNvPr id="214" name="Google Shape;214;p35"/>
          <p:cNvSpPr/>
          <p:nvPr/>
        </p:nvSpPr>
        <p:spPr>
          <a:xfrm flipH="1">
            <a:off x="7228889" y="0"/>
            <a:ext cx="1915110" cy="1919782"/>
          </a:xfrm>
          <a:custGeom>
            <a:rect b="b" l="l" r="r" t="t"/>
            <a:pathLst>
              <a:path extrusionOk="0" h="3839563" w="3830221">
                <a:moveTo>
                  <a:pt x="3830221" y="0"/>
                </a:moveTo>
                <a:lnTo>
                  <a:pt x="0" y="0"/>
                </a:lnTo>
                <a:lnTo>
                  <a:pt x="0" y="3839563"/>
                </a:lnTo>
                <a:lnTo>
                  <a:pt x="3830221" y="3839563"/>
                </a:lnTo>
                <a:lnTo>
                  <a:pt x="383022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sp>
        <p:nvSpPr>
          <p:cNvPr id="215" name="Google Shape;215;p35"/>
          <p:cNvSpPr txBox="1"/>
          <p:nvPr/>
        </p:nvSpPr>
        <p:spPr>
          <a:xfrm>
            <a:off x="957556" y="1785809"/>
            <a:ext cx="6271334" cy="218886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1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K-Nearest Neighbors (KNN)</a:t>
            </a:r>
            <a:endParaRPr sz="700"/>
          </a:p>
          <a:p>
            <a:pPr indent="0" lvl="0" marL="0" marR="0" rtl="0" algn="l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1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22250" lvl="1" marL="444500" marR="0" rtl="0" algn="l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•"/>
            </a:pPr>
            <a:r>
              <a:rPr b="1" i="0" lang="en" sz="21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Challenges Encountered:</a:t>
            </a:r>
            <a:endParaRPr sz="700"/>
          </a:p>
          <a:p>
            <a:pPr indent="-298450" lvl="2" marL="889000" marR="0" rtl="0" algn="l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⚬"/>
            </a:pPr>
            <a:r>
              <a:rPr b="0" i="0" lang="en" sz="21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Sensitivity to noise during training.</a:t>
            </a:r>
            <a:endParaRPr sz="700"/>
          </a:p>
          <a:p>
            <a:pPr indent="-298450" lvl="2" marL="889000" marR="0" rtl="0" algn="l">
              <a:lnSpc>
                <a:spcPct val="13999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Arial"/>
              <a:buChar char="⚬"/>
            </a:pPr>
            <a:r>
              <a:rPr b="0" i="0" lang="en" sz="21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Requires manual tuning of the number of neighbors.</a:t>
            </a:r>
            <a:endParaRPr sz="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0" name="Google Shape;220;p36"/>
          <p:cNvCxnSpPr/>
          <p:nvPr/>
        </p:nvCxnSpPr>
        <p:spPr>
          <a:xfrm>
            <a:off x="514350" y="3041342"/>
            <a:ext cx="8770283" cy="0"/>
          </a:xfrm>
          <a:prstGeom prst="straightConnector1">
            <a:avLst/>
          </a:prstGeom>
          <a:noFill/>
          <a:ln cap="rnd" cmpd="sng" w="9525">
            <a:solidFill>
              <a:srgbClr val="C6F223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1" name="Google Shape;221;p36"/>
          <p:cNvSpPr txBox="1"/>
          <p:nvPr/>
        </p:nvSpPr>
        <p:spPr>
          <a:xfrm>
            <a:off x="514350" y="509588"/>
            <a:ext cx="81153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5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Machine Learning Models (contd.)</a:t>
            </a:r>
            <a:endParaRPr sz="700"/>
          </a:p>
          <a:p>
            <a:pPr indent="0" lvl="0" marL="0" marR="0" rtl="0" algn="l">
              <a:lnSpc>
                <a:spcPct val="11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5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22" name="Google Shape;222;p36"/>
          <p:cNvSpPr txBox="1"/>
          <p:nvPr/>
        </p:nvSpPr>
        <p:spPr>
          <a:xfrm>
            <a:off x="514350" y="1984790"/>
            <a:ext cx="7076700" cy="21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9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Support Vector Machine (SVM)</a:t>
            </a:r>
            <a:endParaRPr sz="700"/>
          </a:p>
          <a:p>
            <a:pPr indent="0" lvl="0" marL="0" marR="0" rtl="0" algn="l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9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196850" lvl="1" marL="406400" marR="0" rtl="0" algn="l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"/>
              <a:buChar char="•"/>
            </a:pPr>
            <a:r>
              <a:rPr b="1" i="0" lang="en" sz="19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Challenges Encountered:</a:t>
            </a:r>
            <a:endParaRPr sz="700"/>
          </a:p>
          <a:p>
            <a:pPr indent="0" lvl="0" marL="0" marR="0" rtl="0" algn="l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9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73050" lvl="2" marL="825500" marR="0" rtl="0" algn="l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"/>
              <a:buChar char="⚬"/>
            </a:pPr>
            <a:r>
              <a:rPr b="0" i="0" lang="en" sz="19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Critical choice of kernel function impacting results.</a:t>
            </a:r>
            <a:endParaRPr sz="700"/>
          </a:p>
          <a:p>
            <a:pPr indent="-273050" lvl="2" marL="825500" marR="0" rtl="0" algn="l">
              <a:lnSpc>
                <a:spcPct val="129997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Arial"/>
              <a:buChar char="⚬"/>
            </a:pPr>
            <a:r>
              <a:rPr b="0" i="0" lang="en" sz="19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Limited ability to recognize multiple diseases in an image.</a:t>
            </a:r>
            <a:endParaRPr sz="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7"/>
          <p:cNvSpPr/>
          <p:nvPr/>
        </p:nvSpPr>
        <p:spPr>
          <a:xfrm>
            <a:off x="4997020" y="271340"/>
            <a:ext cx="3961404" cy="4600819"/>
          </a:xfrm>
          <a:custGeom>
            <a:rect b="b" l="l" r="r" t="t"/>
            <a:pathLst>
              <a:path extrusionOk="0" h="9201638" w="7922807">
                <a:moveTo>
                  <a:pt x="0" y="0"/>
                </a:moveTo>
                <a:lnTo>
                  <a:pt x="7922807" y="0"/>
                </a:lnTo>
                <a:lnTo>
                  <a:pt x="7922807" y="9201638"/>
                </a:lnTo>
                <a:lnTo>
                  <a:pt x="0" y="92016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8" name="Google Shape;228;p37"/>
          <p:cNvSpPr txBox="1"/>
          <p:nvPr/>
        </p:nvSpPr>
        <p:spPr>
          <a:xfrm>
            <a:off x="643366" y="1909193"/>
            <a:ext cx="3514352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1999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9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Diagram illustrating the training and testing phases.</a:t>
            </a:r>
            <a:endParaRPr sz="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8"/>
          <p:cNvSpPr/>
          <p:nvPr/>
        </p:nvSpPr>
        <p:spPr>
          <a:xfrm>
            <a:off x="231436" y="0"/>
            <a:ext cx="5453555" cy="2106145"/>
          </a:xfrm>
          <a:custGeom>
            <a:rect b="b" l="l" r="r" t="t"/>
            <a:pathLst>
              <a:path extrusionOk="0" h="4212290" w="10907109">
                <a:moveTo>
                  <a:pt x="0" y="0"/>
                </a:moveTo>
                <a:lnTo>
                  <a:pt x="10907108" y="0"/>
                </a:lnTo>
                <a:lnTo>
                  <a:pt x="10907108" y="4212290"/>
                </a:lnTo>
                <a:lnTo>
                  <a:pt x="0" y="421229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4" name="Google Shape;234;p38"/>
          <p:cNvSpPr/>
          <p:nvPr/>
        </p:nvSpPr>
        <p:spPr>
          <a:xfrm>
            <a:off x="231436" y="2114853"/>
            <a:ext cx="5453555" cy="2282151"/>
          </a:xfrm>
          <a:custGeom>
            <a:rect b="b" l="l" r="r" t="t"/>
            <a:pathLst>
              <a:path extrusionOk="0" h="4564302" w="10907109">
                <a:moveTo>
                  <a:pt x="0" y="0"/>
                </a:moveTo>
                <a:lnTo>
                  <a:pt x="10907108" y="0"/>
                </a:lnTo>
                <a:lnTo>
                  <a:pt x="10907108" y="4564302"/>
                </a:lnTo>
                <a:lnTo>
                  <a:pt x="0" y="456430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35" name="Google Shape;235;p38"/>
          <p:cNvSpPr txBox="1"/>
          <p:nvPr/>
        </p:nvSpPr>
        <p:spPr>
          <a:xfrm>
            <a:off x="5789669" y="1194327"/>
            <a:ext cx="3179011" cy="2305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Calculation of Haralick texture features.</a:t>
            </a:r>
            <a:endParaRPr sz="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/>
          <p:nvPr/>
        </p:nvSpPr>
        <p:spPr>
          <a:xfrm>
            <a:off x="-1015392" y="571540"/>
            <a:ext cx="8129105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5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Random Forest (RF)</a:t>
            </a:r>
            <a:endParaRPr sz="700"/>
          </a:p>
          <a:p>
            <a:pPr indent="0" lvl="0" marL="0" marR="0" rtl="0" algn="ctr">
              <a:lnSpc>
                <a:spcPct val="11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5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1" name="Google Shape;241;p39"/>
          <p:cNvSpPr txBox="1"/>
          <p:nvPr/>
        </p:nvSpPr>
        <p:spPr>
          <a:xfrm>
            <a:off x="665169" y="1919328"/>
            <a:ext cx="7082385" cy="252954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Advantages:</a:t>
            </a:r>
            <a:endParaRPr sz="700"/>
          </a:p>
          <a:p>
            <a:pPr indent="0" lvl="0" marL="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2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28600" lvl="1" marL="46990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Ensemble learning for improved accuracy.</a:t>
            </a:r>
            <a:endParaRPr sz="700"/>
          </a:p>
          <a:p>
            <a:pPr indent="-228600" lvl="1" marL="46990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Overcomes some challenges of KNN and SVM.</a:t>
            </a:r>
            <a:endParaRPr sz="700"/>
          </a:p>
          <a:p>
            <a:pPr indent="0" lvl="0" marL="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Considerations:</a:t>
            </a:r>
            <a:endParaRPr sz="700"/>
          </a:p>
          <a:p>
            <a:pPr indent="0" lvl="0" marL="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2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28600" lvl="1" marL="469900" marR="0" rtl="0" algn="l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Computational efficiency compared to DL models.</a:t>
            </a:r>
            <a:endParaRPr sz="7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0"/>
          <p:cNvSpPr/>
          <p:nvPr/>
        </p:nvSpPr>
        <p:spPr>
          <a:xfrm flipH="1">
            <a:off x="6836061" y="514350"/>
            <a:ext cx="1793588" cy="1797963"/>
          </a:xfrm>
          <a:custGeom>
            <a:rect b="b" l="l" r="r" t="t"/>
            <a:pathLst>
              <a:path extrusionOk="0" h="3595926" w="3587177">
                <a:moveTo>
                  <a:pt x="3587177" y="0"/>
                </a:moveTo>
                <a:lnTo>
                  <a:pt x="0" y="0"/>
                </a:lnTo>
                <a:lnTo>
                  <a:pt x="0" y="3595926"/>
                </a:lnTo>
                <a:lnTo>
                  <a:pt x="3587177" y="3595926"/>
                </a:lnTo>
                <a:lnTo>
                  <a:pt x="3587177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sp>
        <p:nvSpPr>
          <p:cNvPr id="247" name="Google Shape;247;p40"/>
          <p:cNvSpPr txBox="1"/>
          <p:nvPr/>
        </p:nvSpPr>
        <p:spPr>
          <a:xfrm>
            <a:off x="514350" y="443594"/>
            <a:ext cx="3324225" cy="13763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5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Challenges</a:t>
            </a:r>
            <a:endParaRPr sz="700"/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5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8" name="Google Shape;248;p40"/>
          <p:cNvSpPr txBox="1"/>
          <p:nvPr/>
        </p:nvSpPr>
        <p:spPr>
          <a:xfrm>
            <a:off x="290286" y="1644978"/>
            <a:ext cx="6872622" cy="2633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41300" lvl="1" marL="4699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Dataset Limitations:</a:t>
            </a:r>
            <a:endParaRPr sz="700"/>
          </a:p>
          <a:p>
            <a:pPr indent="-317500" lvl="2" marL="939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⚬"/>
            </a:pPr>
            <a:r>
              <a:rPr b="0" i="0" lang="en" sz="2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Absence of images from real-life scenarios.</a:t>
            </a:r>
            <a:endParaRPr sz="700"/>
          </a:p>
          <a:p>
            <a:pPr indent="-317500" lvl="2" marL="939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⚬"/>
            </a:pPr>
            <a:r>
              <a:rPr b="0" i="0" lang="en" sz="2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Training conducted on images captured in controlled environments.</a:t>
            </a:r>
            <a:endParaRPr sz="700"/>
          </a:p>
          <a:p>
            <a:pPr indent="-241300" lvl="1" marL="4699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•"/>
            </a:pPr>
            <a:r>
              <a:rPr b="0" i="0" lang="en" sz="2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Model-Specific Issues:</a:t>
            </a:r>
            <a:endParaRPr sz="700"/>
          </a:p>
          <a:p>
            <a:pPr indent="-317500" lvl="2" marL="939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⚬"/>
            </a:pPr>
            <a:r>
              <a:rPr b="0" i="0" lang="en" sz="2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KNN's sensitivity to noise.</a:t>
            </a:r>
            <a:endParaRPr sz="700"/>
          </a:p>
          <a:p>
            <a:pPr indent="-317500" lvl="2" marL="9398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200"/>
              <a:buFont typeface="Arial"/>
              <a:buChar char="⚬"/>
            </a:pPr>
            <a:r>
              <a:rPr b="0" i="0" lang="en" sz="2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SVM's dependency on the choice of the kernel function.</a:t>
            </a:r>
            <a:endParaRPr sz="7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1"/>
          <p:cNvSpPr/>
          <p:nvPr/>
        </p:nvSpPr>
        <p:spPr>
          <a:xfrm flipH="1">
            <a:off x="7691525" y="0"/>
            <a:ext cx="1452476" cy="1456018"/>
          </a:xfrm>
          <a:custGeom>
            <a:rect b="b" l="l" r="r" t="t"/>
            <a:pathLst>
              <a:path extrusionOk="0" h="2912036" w="2904951">
                <a:moveTo>
                  <a:pt x="2904951" y="0"/>
                </a:moveTo>
                <a:lnTo>
                  <a:pt x="0" y="0"/>
                </a:lnTo>
                <a:lnTo>
                  <a:pt x="0" y="2912036"/>
                </a:lnTo>
                <a:lnTo>
                  <a:pt x="2904951" y="2912036"/>
                </a:lnTo>
                <a:lnTo>
                  <a:pt x="290495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grpSp>
        <p:nvGrpSpPr>
          <p:cNvPr id="254" name="Google Shape;254;p41"/>
          <p:cNvGrpSpPr/>
          <p:nvPr/>
        </p:nvGrpSpPr>
        <p:grpSpPr>
          <a:xfrm>
            <a:off x="514350" y="799371"/>
            <a:ext cx="6809015" cy="3322957"/>
            <a:chOff x="0" y="-9525"/>
            <a:chExt cx="18157371" cy="8861220"/>
          </a:xfrm>
        </p:grpSpPr>
        <p:sp>
          <p:nvSpPr>
            <p:cNvPr id="255" name="Google Shape;255;p41"/>
            <p:cNvSpPr txBox="1"/>
            <p:nvPr/>
          </p:nvSpPr>
          <p:spPr>
            <a:xfrm>
              <a:off x="0" y="-9525"/>
              <a:ext cx="18157371" cy="156042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38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Limitations</a:t>
              </a:r>
              <a:endParaRPr sz="700"/>
            </a:p>
          </p:txBody>
        </p:sp>
        <p:sp>
          <p:nvSpPr>
            <p:cNvPr id="256" name="Google Shape;256;p41"/>
            <p:cNvSpPr txBox="1"/>
            <p:nvPr/>
          </p:nvSpPr>
          <p:spPr>
            <a:xfrm>
              <a:off x="0" y="1848389"/>
              <a:ext cx="18157371" cy="70033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-152400" lvl="1" marL="29210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•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First Limitation/Critique:</a:t>
              </a:r>
              <a:endParaRPr sz="700"/>
            </a:p>
            <a:p>
              <a:pPr indent="-190500" lvl="2" marL="58420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⚬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Dependency on controlled environments for dataset creation.</a:t>
              </a:r>
              <a:endParaRPr sz="700"/>
            </a:p>
            <a:p>
              <a:pPr indent="-228600" lvl="3" marL="88900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￭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Proposal: Inclusion of a new dataset with labeled images from real-world scenarios.</a:t>
              </a:r>
              <a:endParaRPr sz="700"/>
            </a:p>
            <a:p>
              <a:pPr indent="-152400" lvl="1" marL="29210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•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Second Limitation/Critique:</a:t>
              </a:r>
              <a:endParaRPr sz="700"/>
            </a:p>
            <a:p>
              <a:pPr indent="-190500" lvl="2" marL="58420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⚬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Challenges in KNN and SVM related to noise sensitivity and kernel function choice.</a:t>
              </a:r>
              <a:endParaRPr sz="700"/>
            </a:p>
            <a:p>
              <a:pPr indent="-228600" lvl="3" marL="88900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￭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Proposal: Experimentation with hybrid data augmentation techniques using Generative Adversarial Network (GAN) architecture to enhance disease detection.</a:t>
              </a:r>
              <a:endParaRPr sz="700"/>
            </a:p>
            <a:p>
              <a:pPr indent="0" lvl="0" marL="0" marR="0" rtl="0" algn="l">
                <a:lnSpc>
                  <a:spcPct val="14000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/>
          <p:nvPr/>
        </p:nvSpPr>
        <p:spPr>
          <a:xfrm flipH="1" rot="5400000">
            <a:off x="7036211" y="3035711"/>
            <a:ext cx="2105222" cy="2110356"/>
          </a:xfrm>
          <a:custGeom>
            <a:rect b="b" l="l" r="r" t="t"/>
            <a:pathLst>
              <a:path extrusionOk="0" h="4220712" w="4210443">
                <a:moveTo>
                  <a:pt x="4210443" y="0"/>
                </a:moveTo>
                <a:lnTo>
                  <a:pt x="0" y="0"/>
                </a:lnTo>
                <a:lnTo>
                  <a:pt x="0" y="4220713"/>
                </a:lnTo>
                <a:lnTo>
                  <a:pt x="4210443" y="4220713"/>
                </a:lnTo>
                <a:lnTo>
                  <a:pt x="4210443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pic>
        <p:nvPicPr>
          <p:cNvPr id="262" name="Google Shape;262;p42"/>
          <p:cNvPicPr preferRelativeResize="0"/>
          <p:nvPr/>
        </p:nvPicPr>
        <p:blipFill rotWithShape="1">
          <a:blip r:embed="rId4">
            <a:alphaModFix amt="14000"/>
          </a:blip>
          <a:srcRect b="27441" l="0" r="0" t="27441"/>
          <a:stretch/>
        </p:blipFill>
        <p:spPr>
          <a:xfrm>
            <a:off x="514350" y="2298959"/>
            <a:ext cx="8181140" cy="246146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2"/>
          <p:cNvSpPr txBox="1"/>
          <p:nvPr/>
        </p:nvSpPr>
        <p:spPr>
          <a:xfrm>
            <a:off x="547270" y="507197"/>
            <a:ext cx="405765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5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Synthesis</a:t>
            </a:r>
            <a:endParaRPr sz="700"/>
          </a:p>
          <a:p>
            <a:pPr indent="0" lvl="0" marL="0" marR="0" rtl="0" algn="l">
              <a:lnSpc>
                <a:spcPct val="11998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5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4" name="Google Shape;264;p42"/>
          <p:cNvSpPr txBox="1"/>
          <p:nvPr/>
        </p:nvSpPr>
        <p:spPr>
          <a:xfrm>
            <a:off x="547275" y="1429350"/>
            <a:ext cx="6486300" cy="3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90500" lvl="1" marL="381000" marR="0" rtl="0" algn="l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Data Enhancement Proposals:</a:t>
            </a:r>
            <a:endParaRPr sz="700"/>
          </a:p>
          <a:p>
            <a:pPr indent="-254000" lvl="2" marL="762000" marR="0" rtl="0" algn="l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⚬"/>
            </a:pPr>
            <a:r>
              <a:rPr b="0" i="0" lang="en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Inclusion of new datasets with labeled images from real-world scenarios.</a:t>
            </a:r>
            <a:endParaRPr sz="700"/>
          </a:p>
          <a:p>
            <a:pPr indent="-254000" lvl="2" marL="762000" marR="0" rtl="0" algn="l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⚬"/>
            </a:pPr>
            <a:r>
              <a:rPr b="0" i="0" lang="en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Exploration of synthesized and generated images using GAN architecture for enhanced disease detection in real-world scenarios.</a:t>
            </a:r>
            <a:endParaRPr sz="700"/>
          </a:p>
          <a:p>
            <a:pPr indent="-190500" lvl="1" marL="381000" marR="0" rtl="0" algn="l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Model Selection Considerations:</a:t>
            </a:r>
            <a:endParaRPr sz="700"/>
          </a:p>
          <a:p>
            <a:pPr indent="-254000" lvl="2" marL="762000" marR="0" rtl="0" algn="l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⚬"/>
            </a:pPr>
            <a:r>
              <a:rPr b="0" i="0" lang="en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No one-size-fits-all solution.</a:t>
            </a:r>
            <a:endParaRPr sz="700"/>
          </a:p>
          <a:p>
            <a:pPr indent="-254000" lvl="2" marL="762000" marR="0" rtl="0" algn="l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⚬"/>
            </a:pPr>
            <a:r>
              <a:rPr b="0" i="0" lang="en" sz="18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Model selection based on specific applications and dataset sizes.</a:t>
            </a:r>
            <a:endParaRPr sz="7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43"/>
          <p:cNvGrpSpPr/>
          <p:nvPr/>
        </p:nvGrpSpPr>
        <p:grpSpPr>
          <a:xfrm>
            <a:off x="3728206" y="396880"/>
            <a:ext cx="5198138" cy="4843993"/>
            <a:chOff x="0" y="0"/>
            <a:chExt cx="13861700" cy="12917314"/>
          </a:xfrm>
        </p:grpSpPr>
        <p:sp>
          <p:nvSpPr>
            <p:cNvPr id="270" name="Google Shape;270;p43"/>
            <p:cNvSpPr txBox="1"/>
            <p:nvPr/>
          </p:nvSpPr>
          <p:spPr>
            <a:xfrm>
              <a:off x="0" y="0"/>
              <a:ext cx="13719960" cy="3378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just">
                <a:lnSpc>
                  <a:spcPct val="1199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42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Conclusion</a:t>
              </a:r>
              <a:endParaRPr sz="700"/>
            </a:p>
            <a:p>
              <a:pPr indent="0" lvl="0" marL="0" marR="0" rtl="0" algn="r">
                <a:lnSpc>
                  <a:spcPct val="11999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4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1" name="Google Shape;271;p43"/>
            <p:cNvSpPr txBox="1"/>
            <p:nvPr/>
          </p:nvSpPr>
          <p:spPr>
            <a:xfrm>
              <a:off x="141800" y="3378214"/>
              <a:ext cx="13719900" cy="953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-152400" lvl="1" marL="2921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•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Key Findings:</a:t>
              </a:r>
              <a:endParaRPr sz="700"/>
            </a:p>
            <a:p>
              <a:pPr indent="-203200" lvl="2" marL="5842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⚬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DL models demonstrate dominance in accuracy and feature extraction.</a:t>
              </a:r>
              <a:endParaRPr sz="700"/>
            </a:p>
            <a:p>
              <a:pPr indent="-203200" lvl="2" marL="5842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⚬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Consideration of computational costs and resource requirements.</a:t>
              </a:r>
              <a:endParaRPr sz="700"/>
            </a:p>
            <a:p>
              <a:pPr indent="-203200" lvl="2" marL="5842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⚬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Recommendation: Hybrid models (e.g., SGD optimizer + swish activation + RF + InceptionV3).</a:t>
              </a:r>
              <a:endParaRPr sz="700"/>
            </a:p>
            <a:p>
              <a:pPr indent="-152400" lvl="1" marL="2921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•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Future Directions:</a:t>
              </a:r>
              <a:endParaRPr sz="700"/>
            </a:p>
            <a:p>
              <a:pPr indent="-203200" lvl="2" marL="5842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⚬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Implementation of a web application with a hybrid model for field validation.</a:t>
              </a:r>
              <a:endParaRPr sz="700"/>
            </a:p>
            <a:p>
              <a:pPr indent="-203200" lvl="2" marL="584200" marR="0" rtl="0" algn="l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Arial"/>
                <a:buChar char="⚬"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Forum creation for farmers and agronomists for discussions on treatments and precautions.</a:t>
              </a:r>
              <a:endParaRPr sz="700"/>
            </a:p>
            <a:p>
              <a:pPr indent="0" lvl="0" marL="0" marR="0" rtl="0" algn="l">
                <a:lnSpc>
                  <a:spcPct val="10203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</p:grpSp>
      <p:sp>
        <p:nvSpPr>
          <p:cNvPr id="272" name="Google Shape;272;p43"/>
          <p:cNvSpPr/>
          <p:nvPr/>
        </p:nvSpPr>
        <p:spPr>
          <a:xfrm flipH="1" rot="-5400000">
            <a:off x="519368" y="509332"/>
            <a:ext cx="4114800" cy="4124836"/>
          </a:xfrm>
          <a:custGeom>
            <a:rect b="b" l="l" r="r" t="t"/>
            <a:pathLst>
              <a:path extrusionOk="0" h="8249672" w="8229600">
                <a:moveTo>
                  <a:pt x="8229600" y="0"/>
                </a:moveTo>
                <a:lnTo>
                  <a:pt x="0" y="0"/>
                </a:lnTo>
                <a:lnTo>
                  <a:pt x="0" y="8249672"/>
                </a:lnTo>
                <a:lnTo>
                  <a:pt x="8229600" y="8249672"/>
                </a:lnTo>
                <a:lnTo>
                  <a:pt x="82296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/>
          <p:nvPr/>
        </p:nvSpPr>
        <p:spPr>
          <a:xfrm flipH="1" rot="5400000">
            <a:off x="6109417" y="2112737"/>
            <a:ext cx="3030886" cy="3038279"/>
          </a:xfrm>
          <a:custGeom>
            <a:rect b="b" l="l" r="r" t="t"/>
            <a:pathLst>
              <a:path extrusionOk="0" h="6076557" w="6061772">
                <a:moveTo>
                  <a:pt x="6061773" y="0"/>
                </a:moveTo>
                <a:lnTo>
                  <a:pt x="0" y="0"/>
                </a:lnTo>
                <a:lnTo>
                  <a:pt x="0" y="6076557"/>
                </a:lnTo>
                <a:lnTo>
                  <a:pt x="6061773" y="6076557"/>
                </a:lnTo>
                <a:lnTo>
                  <a:pt x="6061773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grpSp>
        <p:nvGrpSpPr>
          <p:cNvPr id="137" name="Google Shape;137;p26"/>
          <p:cNvGrpSpPr/>
          <p:nvPr/>
        </p:nvGrpSpPr>
        <p:grpSpPr>
          <a:xfrm>
            <a:off x="6203737" y="572802"/>
            <a:ext cx="411255" cy="858749"/>
            <a:chOff x="0" y="0"/>
            <a:chExt cx="1096680" cy="2289998"/>
          </a:xfrm>
        </p:grpSpPr>
        <p:sp>
          <p:nvSpPr>
            <p:cNvPr id="138" name="Google Shape;138;p26"/>
            <p:cNvSpPr/>
            <p:nvPr/>
          </p:nvSpPr>
          <p:spPr>
            <a:xfrm>
              <a:off x="194191" y="0"/>
              <a:ext cx="708298" cy="757032"/>
            </a:xfrm>
            <a:custGeom>
              <a:rect b="b" l="l" r="r" t="t"/>
              <a:pathLst>
                <a:path extrusionOk="0" h="757032" w="708298">
                  <a:moveTo>
                    <a:pt x="0" y="0"/>
                  </a:moveTo>
                  <a:lnTo>
                    <a:pt x="708298" y="0"/>
                  </a:lnTo>
                  <a:lnTo>
                    <a:pt x="708298" y="757032"/>
                  </a:lnTo>
                  <a:lnTo>
                    <a:pt x="0" y="757032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  <p:sp>
          <p:nvSpPr>
            <p:cNvPr id="139" name="Google Shape;139;p26"/>
            <p:cNvSpPr/>
            <p:nvPr/>
          </p:nvSpPr>
          <p:spPr>
            <a:xfrm rot="2700000">
              <a:off x="160605" y="1353923"/>
              <a:ext cx="775470" cy="775470"/>
            </a:xfrm>
            <a:custGeom>
              <a:rect b="b" l="l" r="r" t="t"/>
              <a:pathLst>
                <a:path extrusionOk="0" h="775470" w="775470">
                  <a:moveTo>
                    <a:pt x="0" y="0"/>
                  </a:moveTo>
                  <a:lnTo>
                    <a:pt x="775470" y="0"/>
                  </a:lnTo>
                  <a:lnTo>
                    <a:pt x="775470" y="775470"/>
                  </a:lnTo>
                  <a:lnTo>
                    <a:pt x="0" y="775470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5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sp>
        <p:nvSpPr>
          <p:cNvPr id="140" name="Google Shape;140;p26"/>
          <p:cNvSpPr txBox="1"/>
          <p:nvPr/>
        </p:nvSpPr>
        <p:spPr>
          <a:xfrm>
            <a:off x="514350" y="514350"/>
            <a:ext cx="50673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5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Authors:</a:t>
            </a:r>
            <a:endParaRPr sz="700"/>
          </a:p>
        </p:txBody>
      </p:sp>
      <p:sp>
        <p:nvSpPr>
          <p:cNvPr id="141" name="Google Shape;141;p26"/>
          <p:cNvSpPr txBox="1"/>
          <p:nvPr/>
        </p:nvSpPr>
        <p:spPr>
          <a:xfrm>
            <a:off x="615350" y="1894706"/>
            <a:ext cx="2468047" cy="21371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30200" lvl="1" marL="660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1" i="0" lang="en" sz="30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H. Oulhaj, </a:t>
            </a:r>
            <a:endParaRPr sz="700"/>
          </a:p>
          <a:p>
            <a:pPr indent="-330200" lvl="1" marL="660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1" i="0" lang="en" sz="30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M. Sabri, </a:t>
            </a:r>
            <a:endParaRPr sz="700"/>
          </a:p>
          <a:p>
            <a:pPr indent="-330200" lvl="1" marL="660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1" i="0" lang="en" sz="30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M. Khaldi, </a:t>
            </a:r>
            <a:endParaRPr sz="700"/>
          </a:p>
          <a:p>
            <a:pPr indent="-330200" lvl="1" marL="6604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Arial"/>
              <a:buChar char="•"/>
            </a:pPr>
            <a:r>
              <a:rPr b="1" i="0" lang="en" sz="30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E. Sayed</a:t>
            </a:r>
            <a:endParaRPr sz="7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7" name="Google Shape;277;p44"/>
          <p:cNvGrpSpPr/>
          <p:nvPr/>
        </p:nvGrpSpPr>
        <p:grpSpPr>
          <a:xfrm>
            <a:off x="1510876" y="961135"/>
            <a:ext cx="5864989" cy="3414935"/>
            <a:chOff x="0" y="0"/>
            <a:chExt cx="15639969" cy="9106491"/>
          </a:xfrm>
        </p:grpSpPr>
        <p:sp>
          <p:nvSpPr>
            <p:cNvPr id="278" name="Google Shape;278;p44"/>
            <p:cNvSpPr txBox="1"/>
            <p:nvPr/>
          </p:nvSpPr>
          <p:spPr>
            <a:xfrm>
              <a:off x="0" y="0"/>
              <a:ext cx="15639969" cy="2616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32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Acknowledgments</a:t>
              </a:r>
              <a:endParaRPr sz="700"/>
            </a:p>
            <a:p>
              <a:pPr indent="0" lvl="0" marL="0" marR="0" rtl="0" algn="ctr">
                <a:lnSpc>
                  <a:spcPct val="120003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3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279" name="Google Shape;279;p44"/>
            <p:cNvSpPr txBox="1"/>
            <p:nvPr/>
          </p:nvSpPr>
          <p:spPr>
            <a:xfrm>
              <a:off x="0" y="3233164"/>
              <a:ext cx="15639969" cy="58733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3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7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Acknowledgments:</a:t>
              </a:r>
              <a:endParaRPr sz="700"/>
            </a:p>
            <a:p>
              <a:pPr indent="0" lvl="0" marL="0" marR="0" rtl="0" algn="ctr">
                <a:lnSpc>
                  <a:spcPct val="13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7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  <a:p>
              <a:pPr indent="-184150" lvl="1" marL="368300" marR="0" rtl="0" algn="l">
                <a:lnSpc>
                  <a:spcPct val="130008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700"/>
                <a:buFont typeface="Arial"/>
                <a:buChar char="•"/>
              </a:pPr>
              <a:r>
                <a:rPr b="0" i="0" lang="en" sz="17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Research conducted within the framework of the "Agrometeorological Stations Platform" project funded by the Moroccan Ministry of Higher Education and Scientific Research-National Centre for Scientific and Technical Research (NCSTR) (PPR2 project)</a:t>
              </a:r>
              <a:endParaRPr sz="700"/>
            </a:p>
            <a:p>
              <a:pPr indent="0" lvl="0" marL="0" marR="0" rtl="0" algn="l">
                <a:lnSpc>
                  <a:spcPct val="13000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7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" name="Google Shape;284;p45"/>
          <p:cNvGrpSpPr/>
          <p:nvPr/>
        </p:nvGrpSpPr>
        <p:grpSpPr>
          <a:xfrm>
            <a:off x="1072360" y="1827674"/>
            <a:ext cx="6618619" cy="1037510"/>
            <a:chOff x="0" y="-9525"/>
            <a:chExt cx="17649649" cy="2766695"/>
          </a:xfrm>
        </p:grpSpPr>
        <p:sp>
          <p:nvSpPr>
            <p:cNvPr id="285" name="Google Shape;285;p45"/>
            <p:cNvSpPr txBox="1"/>
            <p:nvPr/>
          </p:nvSpPr>
          <p:spPr>
            <a:xfrm>
              <a:off x="0" y="-9525"/>
              <a:ext cx="17649649" cy="14857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37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Thank you </a:t>
              </a:r>
              <a:endParaRPr sz="700"/>
            </a:p>
          </p:txBody>
        </p:sp>
        <p:sp>
          <p:nvSpPr>
            <p:cNvPr id="286" name="Google Shape;286;p45"/>
            <p:cNvSpPr txBox="1"/>
            <p:nvPr/>
          </p:nvSpPr>
          <p:spPr>
            <a:xfrm>
              <a:off x="0" y="2186849"/>
              <a:ext cx="17649649" cy="57032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9985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" sz="14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Open the floor for questions from the audience.</a:t>
              </a:r>
              <a:endParaRPr sz="70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/>
          <p:nvPr/>
        </p:nvSpPr>
        <p:spPr>
          <a:xfrm flipH="1">
            <a:off x="5540211" y="0"/>
            <a:ext cx="3603789" cy="3612578"/>
          </a:xfrm>
          <a:custGeom>
            <a:rect b="b" l="l" r="r" t="t"/>
            <a:pathLst>
              <a:path extrusionOk="0" h="7225156" w="7207577">
                <a:moveTo>
                  <a:pt x="7207577" y="0"/>
                </a:moveTo>
                <a:lnTo>
                  <a:pt x="0" y="0"/>
                </a:lnTo>
                <a:lnTo>
                  <a:pt x="0" y="7225156"/>
                </a:lnTo>
                <a:lnTo>
                  <a:pt x="7207577" y="7225156"/>
                </a:lnTo>
                <a:lnTo>
                  <a:pt x="7207577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grpSp>
        <p:nvGrpSpPr>
          <p:cNvPr id="147" name="Google Shape;147;p27"/>
          <p:cNvGrpSpPr/>
          <p:nvPr/>
        </p:nvGrpSpPr>
        <p:grpSpPr>
          <a:xfrm>
            <a:off x="4773195" y="353787"/>
            <a:ext cx="3943046" cy="4435927"/>
            <a:chOff x="0" y="0"/>
            <a:chExt cx="5370413" cy="6041715"/>
          </a:xfrm>
        </p:grpSpPr>
        <p:sp>
          <p:nvSpPr>
            <p:cNvPr id="148" name="Google Shape;148;p27"/>
            <p:cNvSpPr/>
            <p:nvPr/>
          </p:nvSpPr>
          <p:spPr>
            <a:xfrm>
              <a:off x="0" y="0"/>
              <a:ext cx="5370413" cy="6041715"/>
            </a:xfrm>
            <a:custGeom>
              <a:rect b="b" l="l" r="r" t="t"/>
              <a:pathLst>
                <a:path extrusionOk="0"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solidFill>
              <a:srgbClr val="191919"/>
            </a:solid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7"/>
            <p:cNvSpPr/>
            <p:nvPr/>
          </p:nvSpPr>
          <p:spPr>
            <a:xfrm>
              <a:off x="0" y="0"/>
              <a:ext cx="5370413" cy="6041715"/>
            </a:xfrm>
            <a:custGeom>
              <a:rect b="b" l="l" r="r" t="t"/>
              <a:pathLst>
                <a:path extrusionOk="0" h="6041715" w="5370413">
                  <a:moveTo>
                    <a:pt x="5370413" y="0"/>
                  </a:moveTo>
                  <a:lnTo>
                    <a:pt x="5370413" y="6041715"/>
                  </a:lnTo>
                  <a:cubicBezTo>
                    <a:pt x="3580275" y="4027810"/>
                    <a:pt x="1790138" y="2013905"/>
                    <a:pt x="0" y="0"/>
                  </a:cubicBezTo>
                  <a:lnTo>
                    <a:pt x="5370413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-50000" r="-50000" t="0"/>
              </a:stretch>
            </a:blipFill>
            <a:ln>
              <a:noFill/>
            </a:ln>
          </p:spPr>
          <p:txBody>
            <a:bodyPr anchorCtr="0" anchor="ctr" bIns="45725" lIns="45725" spcFirstLastPara="1" rIns="45725" wrap="square" tIns="45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" name="Google Shape;150;p27"/>
          <p:cNvGrpSpPr/>
          <p:nvPr/>
        </p:nvGrpSpPr>
        <p:grpSpPr>
          <a:xfrm>
            <a:off x="514350" y="727721"/>
            <a:ext cx="5025862" cy="3626169"/>
            <a:chOff x="0" y="-9525"/>
            <a:chExt cx="13402297" cy="9669783"/>
          </a:xfrm>
        </p:grpSpPr>
        <p:sp>
          <p:nvSpPr>
            <p:cNvPr id="151" name="Google Shape;151;p27"/>
            <p:cNvSpPr txBox="1"/>
            <p:nvPr/>
          </p:nvSpPr>
          <p:spPr>
            <a:xfrm>
              <a:off x="0" y="-9525"/>
              <a:ext cx="13402297" cy="2048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1999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51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 Introduction</a:t>
              </a:r>
              <a:endParaRPr sz="700"/>
            </a:p>
          </p:txBody>
        </p:sp>
        <p:sp>
          <p:nvSpPr>
            <p:cNvPr id="152" name="Google Shape;152;p27"/>
            <p:cNvSpPr txBox="1"/>
            <p:nvPr/>
          </p:nvSpPr>
          <p:spPr>
            <a:xfrm>
              <a:off x="0" y="2898551"/>
              <a:ext cx="13402297" cy="676170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-203200" lvl="1" marL="393700" marR="0" rtl="0" algn="l">
                <a:lnSpc>
                  <a:spcPct val="139994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Char char="•"/>
              </a:pPr>
              <a:r>
                <a:rPr b="1" i="0" lang="en" sz="18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Background:</a:t>
              </a:r>
              <a:endParaRPr sz="700"/>
            </a:p>
            <a:p>
              <a:pPr indent="-254000" lvl="2" marL="774700" marR="0" rtl="0" algn="l">
                <a:lnSpc>
                  <a:spcPct val="139994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Char char="⚬"/>
              </a:pPr>
              <a:r>
                <a:rPr b="0" i="0" lang="en" sz="18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Agricultural productivity relies on effective crop disease detection.</a:t>
              </a:r>
              <a:endParaRPr sz="700"/>
            </a:p>
            <a:p>
              <a:pPr indent="-254000" lvl="2" marL="774700" marR="0" rtl="0" algn="l">
                <a:lnSpc>
                  <a:spcPct val="139994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Arial"/>
                <a:buChar char="⚬"/>
              </a:pPr>
              <a:r>
                <a:rPr b="0" i="0" lang="en" sz="18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Current models face challenges in real-life scenarios due to the absence of annotated datasets from such environments.</a:t>
              </a:r>
              <a:endParaRPr sz="700"/>
            </a:p>
            <a:p>
              <a:pPr indent="0" lvl="0" marL="0" marR="0" rtl="0" algn="l">
                <a:lnSpc>
                  <a:spcPct val="13999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/>
          <p:nvPr/>
        </p:nvSpPr>
        <p:spPr>
          <a:xfrm rot="10800000">
            <a:off x="6113114" y="2114746"/>
            <a:ext cx="3030886" cy="3038279"/>
          </a:xfrm>
          <a:custGeom>
            <a:rect b="b" l="l" r="r" t="t"/>
            <a:pathLst>
              <a:path extrusionOk="0" h="6076557" w="6061772">
                <a:moveTo>
                  <a:pt x="0" y="0"/>
                </a:moveTo>
                <a:lnTo>
                  <a:pt x="6061772" y="0"/>
                </a:lnTo>
                <a:lnTo>
                  <a:pt x="6061772" y="6076557"/>
                </a:lnTo>
                <a:lnTo>
                  <a:pt x="0" y="607655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sp>
        <p:nvSpPr>
          <p:cNvPr id="158" name="Google Shape;158;p28"/>
          <p:cNvSpPr txBox="1"/>
          <p:nvPr/>
        </p:nvSpPr>
        <p:spPr>
          <a:xfrm>
            <a:off x="514350" y="318974"/>
            <a:ext cx="6313947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5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Research Objective</a:t>
            </a:r>
            <a:endParaRPr sz="700"/>
          </a:p>
        </p:txBody>
      </p:sp>
      <p:sp>
        <p:nvSpPr>
          <p:cNvPr id="159" name="Google Shape;159;p28"/>
          <p:cNvSpPr txBox="1"/>
          <p:nvPr/>
        </p:nvSpPr>
        <p:spPr>
          <a:xfrm>
            <a:off x="385334" y="1193209"/>
            <a:ext cx="7647449" cy="305655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65100" lvl="1" marL="3429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Motivation/Purpose/Aims/Hypothesis:</a:t>
            </a:r>
            <a:endParaRPr sz="700"/>
          </a:p>
          <a:p>
            <a:pPr indent="-165100" lvl="1" marL="3429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Motivation: Overcome limitations in existing crop disease detection models.</a:t>
            </a:r>
            <a:endParaRPr sz="700"/>
          </a:p>
          <a:p>
            <a:pPr indent="-165100" lvl="1" marL="3429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Purpose: Conduct a comprehensive comparative analysis of Deep Learning (DL) and Machine Learning (ML) models.</a:t>
            </a:r>
            <a:endParaRPr sz="700"/>
          </a:p>
          <a:p>
            <a:pPr indent="-165100" lvl="1" marL="3429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Aims:</a:t>
            </a:r>
            <a:endParaRPr sz="700"/>
          </a:p>
          <a:p>
            <a:pPr indent="-165100" lvl="1" marL="3429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Evaluate the performance of state-of-the-art DL models (CNN, InceptionV3) against traditional ML models (KNN, SVM, RF).</a:t>
            </a:r>
            <a:endParaRPr sz="700"/>
          </a:p>
          <a:p>
            <a:pPr indent="-165100" lvl="1" marL="3429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Identify strengths and weaknesses of each model in the context of crop disease detection.</a:t>
            </a:r>
            <a:endParaRPr sz="700"/>
          </a:p>
          <a:p>
            <a:pPr indent="-165100" lvl="1" marL="3429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Hypothesis: DL models will demonstrate superior performance in terms of accuracy and feature extraction.</a:t>
            </a:r>
            <a:endParaRPr sz="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/>
          <p:nvPr/>
        </p:nvSpPr>
        <p:spPr>
          <a:xfrm flipH="1" rot="-5400000">
            <a:off x="2335" y="-59485"/>
            <a:ext cx="1915111" cy="1919782"/>
          </a:xfrm>
          <a:custGeom>
            <a:rect b="b" l="l" r="r" t="t"/>
            <a:pathLst>
              <a:path extrusionOk="0" h="3839563" w="3830221">
                <a:moveTo>
                  <a:pt x="3830221" y="0"/>
                </a:moveTo>
                <a:lnTo>
                  <a:pt x="0" y="0"/>
                </a:lnTo>
                <a:lnTo>
                  <a:pt x="0" y="3839563"/>
                </a:lnTo>
                <a:lnTo>
                  <a:pt x="3830221" y="3839563"/>
                </a:lnTo>
                <a:lnTo>
                  <a:pt x="383022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sp>
        <p:nvSpPr>
          <p:cNvPr id="165" name="Google Shape;165;p29"/>
          <p:cNvSpPr/>
          <p:nvPr/>
        </p:nvSpPr>
        <p:spPr>
          <a:xfrm flipH="1" rot="5400000">
            <a:off x="7226554" y="3226054"/>
            <a:ext cx="1915111" cy="1919782"/>
          </a:xfrm>
          <a:custGeom>
            <a:rect b="b" l="l" r="r" t="t"/>
            <a:pathLst>
              <a:path extrusionOk="0" h="3839563" w="3830221">
                <a:moveTo>
                  <a:pt x="3830221" y="0"/>
                </a:moveTo>
                <a:lnTo>
                  <a:pt x="0" y="0"/>
                </a:lnTo>
                <a:lnTo>
                  <a:pt x="0" y="3839563"/>
                </a:lnTo>
                <a:lnTo>
                  <a:pt x="3830221" y="3839563"/>
                </a:lnTo>
                <a:lnTo>
                  <a:pt x="3830221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  <p:grpSp>
        <p:nvGrpSpPr>
          <p:cNvPr id="166" name="Google Shape;166;p29"/>
          <p:cNvGrpSpPr/>
          <p:nvPr/>
        </p:nvGrpSpPr>
        <p:grpSpPr>
          <a:xfrm>
            <a:off x="2069934" y="932421"/>
            <a:ext cx="5004134" cy="3278659"/>
            <a:chOff x="0" y="0"/>
            <a:chExt cx="13344355" cy="8743091"/>
          </a:xfrm>
        </p:grpSpPr>
        <p:sp>
          <p:nvSpPr>
            <p:cNvPr id="167" name="Google Shape;167;p29"/>
            <p:cNvSpPr txBox="1"/>
            <p:nvPr/>
          </p:nvSpPr>
          <p:spPr>
            <a:xfrm>
              <a:off x="97960" y="3016449"/>
              <a:ext cx="13148436" cy="57266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27216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184150" lvl="1" marL="381000" marR="0" rtl="0" algn="l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700"/>
                <a:buFont typeface="Arial"/>
                <a:buChar char="•"/>
              </a:pPr>
              <a:r>
                <a:rPr b="0" i="0" lang="en" sz="17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Conducted an exhaustive comparative study involving cutting-edge DL and ML models.</a:t>
              </a:r>
              <a:endParaRPr sz="700"/>
            </a:p>
            <a:p>
              <a:pPr indent="-184150" lvl="1" marL="381000" marR="0" rtl="0" algn="l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700"/>
                <a:buFont typeface="Arial"/>
                <a:buChar char="•"/>
              </a:pPr>
              <a:r>
                <a:rPr b="0" i="0" lang="en" sz="17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Explored improvements by employing various activation functions and deep learning optimization algorithms.</a:t>
              </a:r>
              <a:endParaRPr sz="700"/>
            </a:p>
            <a:p>
              <a:pPr indent="0" lvl="0" marL="0" marR="0" rtl="0" algn="ctr">
                <a:lnSpc>
                  <a:spcPct val="1400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7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168" name="Google Shape;168;p29"/>
            <p:cNvSpPr txBox="1"/>
            <p:nvPr/>
          </p:nvSpPr>
          <p:spPr>
            <a:xfrm>
              <a:off x="0" y="0"/>
              <a:ext cx="13344355" cy="181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ctr">
                <a:lnSpc>
                  <a:spcPct val="12000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45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Contributions</a:t>
              </a:r>
              <a:endParaRPr sz="70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0"/>
          <p:cNvPicPr preferRelativeResize="0"/>
          <p:nvPr/>
        </p:nvPicPr>
        <p:blipFill rotWithShape="1">
          <a:blip r:embed="rId3">
            <a:alphaModFix/>
          </a:blip>
          <a:srcRect b="0" l="28111" r="28112" t="0"/>
          <a:stretch/>
        </p:blipFill>
        <p:spPr>
          <a:xfrm>
            <a:off x="7701735" y="1234039"/>
            <a:ext cx="1855830" cy="3395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0"/>
          <p:cNvPicPr preferRelativeResize="0"/>
          <p:nvPr/>
        </p:nvPicPr>
        <p:blipFill rotWithShape="1">
          <a:blip r:embed="rId4">
            <a:alphaModFix amt="61000"/>
          </a:blip>
          <a:srcRect b="0" l="13558" r="13557" t="0"/>
          <a:stretch/>
        </p:blipFill>
        <p:spPr>
          <a:xfrm>
            <a:off x="5774244" y="746064"/>
            <a:ext cx="1855830" cy="3395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0"/>
          <p:cNvPicPr preferRelativeResize="0"/>
          <p:nvPr/>
        </p:nvPicPr>
        <p:blipFill rotWithShape="1">
          <a:blip r:embed="rId5">
            <a:alphaModFix amt="36000"/>
          </a:blip>
          <a:srcRect b="0" l="34626" r="34625" t="0"/>
          <a:stretch/>
        </p:blipFill>
        <p:spPr>
          <a:xfrm>
            <a:off x="3846753" y="0"/>
            <a:ext cx="1855830" cy="3395111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30"/>
          <p:cNvSpPr txBox="1"/>
          <p:nvPr/>
        </p:nvSpPr>
        <p:spPr>
          <a:xfrm>
            <a:off x="514350" y="375143"/>
            <a:ext cx="2635905" cy="4905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2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Methodology</a:t>
            </a:r>
            <a:endParaRPr sz="700"/>
          </a:p>
        </p:txBody>
      </p:sp>
      <p:sp>
        <p:nvSpPr>
          <p:cNvPr id="177" name="Google Shape;177;p30"/>
          <p:cNvSpPr txBox="1"/>
          <p:nvPr/>
        </p:nvSpPr>
        <p:spPr>
          <a:xfrm>
            <a:off x="190552" y="1182374"/>
            <a:ext cx="5583692" cy="24583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190500" lvl="1" marL="381000" marR="0" rtl="0" algn="l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Utilized DL models: Convolutional Neural Network (CNN) and InceptionV3.</a:t>
            </a:r>
            <a:endParaRPr sz="700"/>
          </a:p>
          <a:p>
            <a:pPr indent="-190500" lvl="1" marL="381000" marR="0" rtl="0" algn="l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Employed ML models: K-Nearest Neighbors (KNN), Support Vector Machine (SVM), Random Forest (RF).</a:t>
            </a:r>
            <a:endParaRPr sz="700"/>
          </a:p>
          <a:p>
            <a:pPr indent="-190500" lvl="1" marL="381000" marR="0" rtl="0" algn="l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•"/>
            </a:pPr>
            <a:r>
              <a:rPr b="0" i="0" lang="en" sz="18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Experimented with pre-trained models to optimize efficiency and reduce computational load during training.</a:t>
            </a:r>
            <a:endParaRPr sz="700"/>
          </a:p>
          <a:p>
            <a:pPr indent="0" lvl="0" marL="0" marR="0" rtl="0" algn="ctr">
              <a:lnSpc>
                <a:spcPct val="13999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/>
          <p:nvPr/>
        </p:nvSpPr>
        <p:spPr>
          <a:xfrm rot="-5400000">
            <a:off x="4676915" y="676415"/>
            <a:ext cx="4470662" cy="4463509"/>
          </a:xfrm>
          <a:custGeom>
            <a:rect b="b" l="l" r="r" t="t"/>
            <a:pathLst>
              <a:path extrusionOk="0" h="6339840" w="6350000">
                <a:moveTo>
                  <a:pt x="6350000" y="6339840"/>
                </a:moveTo>
                <a:lnTo>
                  <a:pt x="0" y="6339840"/>
                </a:lnTo>
                <a:lnTo>
                  <a:pt x="0" y="0"/>
                </a:lnTo>
                <a:lnTo>
                  <a:pt x="6350000" y="633984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  <a:ln>
            <a:noFill/>
          </a:ln>
        </p:spPr>
      </p:sp>
      <p:grpSp>
        <p:nvGrpSpPr>
          <p:cNvPr id="183" name="Google Shape;183;p31"/>
          <p:cNvGrpSpPr/>
          <p:nvPr/>
        </p:nvGrpSpPr>
        <p:grpSpPr>
          <a:xfrm>
            <a:off x="169336" y="108496"/>
            <a:ext cx="6742909" cy="4430166"/>
            <a:chOff x="0" y="-9525"/>
            <a:chExt cx="17981091" cy="11813777"/>
          </a:xfrm>
        </p:grpSpPr>
        <p:sp>
          <p:nvSpPr>
            <p:cNvPr id="184" name="Google Shape;184;p31"/>
            <p:cNvSpPr txBox="1"/>
            <p:nvPr/>
          </p:nvSpPr>
          <p:spPr>
            <a:xfrm>
              <a:off x="0" y="4352950"/>
              <a:ext cx="17981091" cy="745130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16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Convolutional Neural Network (CNN)</a:t>
              </a:r>
              <a:endParaRPr sz="700"/>
            </a:p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  <a:p>
              <a:pPr indent="-165100" lvl="1" marL="34290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Char char="•"/>
              </a:pPr>
              <a:r>
                <a:rPr b="1" i="0" lang="en" sz="16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Architecture:</a:t>
              </a:r>
              <a:endParaRPr sz="700"/>
            </a:p>
            <a:p>
              <a:pPr indent="-228600" lvl="2" marL="68580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Char char="⚬"/>
              </a:pPr>
              <a:r>
                <a:rPr b="0" i="0" lang="en" sz="16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Multiple convolutional and pooling layers for feature extraction.</a:t>
              </a:r>
              <a:endParaRPr sz="700"/>
            </a:p>
            <a:p>
              <a:pPr indent="-228600" lvl="2" marL="68580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Char char="⚬"/>
              </a:pPr>
              <a:r>
                <a:rPr b="0" i="0" lang="en" sz="16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Fully connected layers for classification.</a:t>
              </a:r>
              <a:endParaRPr sz="700"/>
            </a:p>
            <a:p>
              <a:pPr indent="-165100" lvl="1" marL="34290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Char char="•"/>
              </a:pPr>
              <a:r>
                <a:rPr b="1" i="0" lang="en" sz="16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Results:</a:t>
              </a:r>
              <a:endParaRPr sz="700"/>
            </a:p>
            <a:p>
              <a:pPr indent="-228600" lvl="2" marL="68580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Char char="⚬"/>
              </a:pPr>
              <a:r>
                <a:rPr b="0" i="0" lang="en" sz="16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High accuracy observed in identifying crop diseases.</a:t>
              </a:r>
              <a:endParaRPr sz="700"/>
            </a:p>
            <a:p>
              <a:pPr indent="-228600" lvl="2" marL="68580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600"/>
                <a:buFont typeface="Arial"/>
                <a:buChar char="⚬"/>
              </a:pPr>
              <a:r>
                <a:rPr b="0" i="0" lang="en" sz="1600" u="none" cap="none" strike="noStrike">
                  <a:solidFill>
                    <a:srgbClr val="FFFFFF"/>
                  </a:solidFill>
                  <a:latin typeface="Fira Sans Light"/>
                  <a:ea typeface="Fira Sans Light"/>
                  <a:cs typeface="Fira Sans Light"/>
                  <a:sym typeface="Fira Sans Light"/>
                </a:rPr>
                <a:t>Robust feature extraction from images.</a:t>
              </a:r>
              <a:endParaRPr sz="700"/>
            </a:p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  <a:p>
              <a:pPr indent="0" lvl="0" marL="0" marR="0" rtl="0" algn="l">
                <a:lnSpc>
                  <a:spcPct val="14001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6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endParaRPr>
            </a:p>
          </p:txBody>
        </p:sp>
        <p:sp>
          <p:nvSpPr>
            <p:cNvPr id="185" name="Google Shape;185;p31"/>
            <p:cNvSpPr txBox="1"/>
            <p:nvPr/>
          </p:nvSpPr>
          <p:spPr>
            <a:xfrm>
              <a:off x="0" y="-9525"/>
              <a:ext cx="17981091" cy="36544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" sz="4500" u="none" cap="none" strike="noStrike">
                  <a:solidFill>
                    <a:srgbClr val="FFFFFF"/>
                  </a:solidFill>
                  <a:latin typeface="Fira Sans"/>
                  <a:ea typeface="Fira Sans"/>
                  <a:cs typeface="Fira Sans"/>
                  <a:sym typeface="Fira Sans"/>
                </a:rPr>
                <a:t>Deep Learning Models</a:t>
              </a:r>
              <a:endParaRPr sz="700"/>
            </a:p>
            <a:p>
              <a:pPr indent="0" lvl="0" marL="0" marR="0" rtl="0" algn="l">
                <a:lnSpc>
                  <a:spcPct val="1199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i="0" sz="45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186" name="Google Shape;186;p31"/>
          <p:cNvSpPr/>
          <p:nvPr/>
        </p:nvSpPr>
        <p:spPr>
          <a:xfrm flipH="1" rot="5400000">
            <a:off x="4509832" y="509332"/>
            <a:ext cx="4114800" cy="4124836"/>
          </a:xfrm>
          <a:custGeom>
            <a:rect b="b" l="l" r="r" t="t"/>
            <a:pathLst>
              <a:path extrusionOk="0" h="8249672" w="8229600">
                <a:moveTo>
                  <a:pt x="8229600" y="0"/>
                </a:moveTo>
                <a:lnTo>
                  <a:pt x="0" y="0"/>
                </a:lnTo>
                <a:lnTo>
                  <a:pt x="0" y="8249672"/>
                </a:lnTo>
                <a:lnTo>
                  <a:pt x="8229600" y="8249672"/>
                </a:lnTo>
                <a:lnTo>
                  <a:pt x="822960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38" l="0" r="0" t="-39"/>
            </a:stretch>
          </a:blip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/>
          <p:nvPr/>
        </p:nvSpPr>
        <p:spPr>
          <a:xfrm>
            <a:off x="405860" y="514350"/>
            <a:ext cx="9017473" cy="4202318"/>
          </a:xfrm>
          <a:custGeom>
            <a:rect b="b" l="l" r="r" t="t"/>
            <a:pathLst>
              <a:path extrusionOk="0" h="8404635" w="18034946">
                <a:moveTo>
                  <a:pt x="0" y="0"/>
                </a:moveTo>
                <a:lnTo>
                  <a:pt x="18034946" y="0"/>
                </a:lnTo>
                <a:lnTo>
                  <a:pt x="18034946" y="8404635"/>
                </a:lnTo>
                <a:lnTo>
                  <a:pt x="0" y="840463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/>
          <p:nvPr/>
        </p:nvSpPr>
        <p:spPr>
          <a:xfrm>
            <a:off x="593825" y="509588"/>
            <a:ext cx="8035826" cy="13763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45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Deep Learning Models (contd.)</a:t>
            </a:r>
            <a:endParaRPr sz="700"/>
          </a:p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5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7" name="Google Shape;197;p33"/>
          <p:cNvSpPr/>
          <p:nvPr/>
        </p:nvSpPr>
        <p:spPr>
          <a:xfrm>
            <a:off x="5513089" y="1952768"/>
            <a:ext cx="3630912" cy="1237965"/>
          </a:xfrm>
          <a:custGeom>
            <a:rect b="b" l="l" r="r" t="t"/>
            <a:pathLst>
              <a:path extrusionOk="0" h="2730119" w="8007350">
                <a:moveTo>
                  <a:pt x="8007350" y="0"/>
                </a:moveTo>
                <a:lnTo>
                  <a:pt x="8007350" y="2730119"/>
                </a:lnTo>
                <a:lnTo>
                  <a:pt x="0" y="2730119"/>
                </a:lnTo>
                <a:lnTo>
                  <a:pt x="1220216" y="0"/>
                </a:lnTo>
                <a:lnTo>
                  <a:pt x="8007350" y="0"/>
                </a:lnTo>
                <a:close/>
              </a:path>
            </a:pathLst>
          </a:custGeom>
          <a:blipFill rotWithShape="1">
            <a:blip r:embed="rId3">
              <a:alphaModFix amt="71000"/>
            </a:blip>
            <a:stretch>
              <a:fillRect b="-47793" l="0" r="0" t="-47793"/>
            </a:stretch>
          </a:blipFill>
          <a:ln>
            <a:noFill/>
          </a:ln>
        </p:spPr>
      </p:sp>
      <p:sp>
        <p:nvSpPr>
          <p:cNvPr id="198" name="Google Shape;198;p33"/>
          <p:cNvSpPr/>
          <p:nvPr/>
        </p:nvSpPr>
        <p:spPr>
          <a:xfrm>
            <a:off x="823438" y="3186944"/>
            <a:ext cx="3748562" cy="1278058"/>
          </a:xfrm>
          <a:custGeom>
            <a:rect b="b" l="l" r="r" t="t"/>
            <a:pathLst>
              <a:path extrusionOk="0" h="2730119" w="8007477">
                <a:moveTo>
                  <a:pt x="8007477" y="0"/>
                </a:moveTo>
                <a:lnTo>
                  <a:pt x="6787261" y="2730119"/>
                </a:lnTo>
                <a:lnTo>
                  <a:pt x="0" y="2730119"/>
                </a:lnTo>
                <a:lnTo>
                  <a:pt x="0" y="0"/>
                </a:lnTo>
                <a:lnTo>
                  <a:pt x="8007477" y="0"/>
                </a:lnTo>
                <a:close/>
              </a:path>
            </a:pathLst>
          </a:custGeom>
          <a:blipFill rotWithShape="1">
            <a:blip r:embed="rId4">
              <a:alphaModFix amt="52999"/>
            </a:blip>
            <a:stretch>
              <a:fillRect b="-47793" l="0" r="0" t="-47793"/>
            </a:stretch>
          </a:blipFill>
          <a:ln>
            <a:noFill/>
          </a:ln>
        </p:spPr>
      </p:sp>
      <p:sp>
        <p:nvSpPr>
          <p:cNvPr id="199" name="Google Shape;199;p33"/>
          <p:cNvSpPr txBox="1"/>
          <p:nvPr/>
        </p:nvSpPr>
        <p:spPr>
          <a:xfrm>
            <a:off x="318463" y="1545590"/>
            <a:ext cx="8586550" cy="308356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I</a:t>
            </a:r>
            <a:r>
              <a:rPr b="1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nceptionV3</a:t>
            </a:r>
            <a:endParaRPr sz="700"/>
          </a:p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165100" lvl="1" marL="3429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1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Architecture:</a:t>
            </a:r>
            <a:endParaRPr sz="700"/>
          </a:p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28600" lvl="2" marL="6858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⚬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Utilizes inception modules for efficient information capture.</a:t>
            </a:r>
            <a:endParaRPr sz="700"/>
          </a:p>
          <a:p>
            <a:pPr indent="-228600" lvl="2" marL="6858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⚬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Global Average Pooling for spatial feature extraction.</a:t>
            </a:r>
            <a:endParaRPr sz="700"/>
          </a:p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  <a:p>
            <a:pPr indent="-165100" lvl="1" marL="3429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•"/>
            </a:pPr>
            <a:r>
              <a:rPr b="1" i="0" lang="en" sz="1600" u="none" cap="none" strike="noStrike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Performance:</a:t>
            </a:r>
            <a:endParaRPr sz="700"/>
          </a:p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600" u="none" cap="none" strike="noStrike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-228600" lvl="2" marL="68580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⚬"/>
            </a:pPr>
            <a:r>
              <a:rPr b="0" i="0" lang="en" sz="16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Demonstrated high accuracy and efficient learning compared to traditional ML models.</a:t>
            </a:r>
            <a:endParaRPr sz="700"/>
          </a:p>
          <a:p>
            <a:pPr indent="0" lvl="0" marL="0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